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58" r:id="rId5"/>
    <p:sldId id="259" r:id="rId6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8" d="100"/>
          <a:sy n="118" d="100"/>
        </p:scale>
        <p:origin x="-1434" y="-1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476133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925628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795178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859378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730232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544263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92397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81517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480070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669156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355015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 r="-61000" b="-128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CB9086-BC22-4EC9-A1D9-FCFF49F7C097}" type="datetimeFigureOut">
              <a:rPr lang="it-IT" smtClean="0"/>
              <a:t>04/05/2018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9DB8E0-AA6A-4A77-A5D4-2092B29122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886405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uppo 9"/>
          <p:cNvGrpSpPr/>
          <p:nvPr/>
        </p:nvGrpSpPr>
        <p:grpSpPr>
          <a:xfrm>
            <a:off x="0" y="0"/>
            <a:ext cx="9144000" cy="1371600"/>
            <a:chOff x="-58809" y="-3393071"/>
            <a:chExt cx="9072245" cy="1821815"/>
          </a:xfrm>
        </p:grpSpPr>
        <p:pic>
          <p:nvPicPr>
            <p:cNvPr id="11" name="Immagine 10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-58809" y="-3393071"/>
              <a:ext cx="9072245" cy="1821815"/>
            </a:xfrm>
            <a:prstGeom prst="rect">
              <a:avLst/>
            </a:prstGeom>
          </p:spPr>
        </p:pic>
        <p:sp>
          <p:nvSpPr>
            <p:cNvPr id="12" name="Casella di testo 2"/>
            <p:cNvSpPr txBox="1">
              <a:spLocks noChangeArrowheads="1"/>
            </p:cNvSpPr>
            <p:nvPr/>
          </p:nvSpPr>
          <p:spPr bwMode="auto">
            <a:xfrm>
              <a:off x="3827522" y="-3335700"/>
              <a:ext cx="5175698" cy="1707074"/>
            </a:xfrm>
            <a:prstGeom prst="rect">
              <a:avLst/>
            </a:prstGeom>
            <a:solidFill>
              <a:srgbClr val="FFFFFF"/>
            </a:solidFill>
            <a:ln w="9525">
              <a:noFill/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algn="ctr">
                <a:lnSpc>
                  <a:spcPct val="115000"/>
                </a:lnSpc>
                <a:spcBef>
                  <a:spcPts val="500"/>
                </a:spcBef>
                <a:spcAft>
                  <a:spcPts val="0"/>
                </a:spcAft>
              </a:pPr>
              <a:r>
                <a:rPr lang="it-IT" sz="2500" dirty="0">
                  <a:ln>
                    <a:noFill/>
                  </a:ln>
                  <a:solidFill>
                    <a:srgbClr val="4F81BD"/>
                  </a:solidFill>
                  <a:effectLst>
                    <a:outerShdw blurRad="38100" dist="25400" dir="5400000" algn="ctr">
                      <a:srgbClr val="6E747A">
                        <a:alpha val="43000"/>
                      </a:srgbClr>
                    </a:outerShdw>
                  </a:effectLst>
                  <a:latin typeface="KaiTi"/>
                  <a:ea typeface="Times New Roman"/>
                  <a:cs typeface="Times New Roman"/>
                </a:rPr>
                <a:t>PROGRAMMA FESTIVAL</a:t>
              </a:r>
              <a:endParaRPr lang="it-IT" sz="1000" dirty="0">
                <a:effectLst/>
                <a:latin typeface="Calibri"/>
                <a:ea typeface="Times New Roman"/>
                <a:cs typeface="Times New Roman"/>
              </a:endParaRPr>
            </a:p>
            <a:p>
              <a:pPr algn="ctr">
                <a:lnSpc>
                  <a:spcPct val="115000"/>
                </a:lnSpc>
                <a:spcBef>
                  <a:spcPts val="500"/>
                </a:spcBef>
                <a:spcAft>
                  <a:spcPts val="0"/>
                </a:spcAft>
              </a:pPr>
              <a:r>
                <a:rPr lang="it-IT" sz="2600" dirty="0">
                  <a:ln>
                    <a:noFill/>
                  </a:ln>
                  <a:solidFill>
                    <a:srgbClr val="4F81BD"/>
                  </a:solidFill>
                  <a:effectLst>
                    <a:outerShdw blurRad="38100" dist="25400" dir="5400000" algn="ctr">
                      <a:srgbClr val="6E747A">
                        <a:alpha val="43000"/>
                      </a:srgbClr>
                    </a:outerShdw>
                  </a:effectLst>
                  <a:latin typeface="KaiTi"/>
                  <a:ea typeface="Times New Roman"/>
                  <a:cs typeface="Times New Roman"/>
                </a:rPr>
                <a:t>“Arte e </a:t>
              </a:r>
              <a:r>
                <a:rPr lang="it-IT" sz="2600" dirty="0" err="1">
                  <a:ln>
                    <a:noFill/>
                  </a:ln>
                  <a:solidFill>
                    <a:srgbClr val="4F81BD"/>
                  </a:solidFill>
                  <a:effectLst>
                    <a:outerShdw blurRad="38100" dist="25400" dir="5400000" algn="ctr">
                      <a:srgbClr val="6E747A">
                        <a:alpha val="43000"/>
                      </a:srgbClr>
                    </a:outerShdw>
                  </a:effectLst>
                  <a:latin typeface="KaiTi"/>
                  <a:ea typeface="Times New Roman"/>
                  <a:cs typeface="Times New Roman"/>
                </a:rPr>
                <a:t>ScienzaIngioco</a:t>
              </a:r>
              <a:r>
                <a:rPr lang="it-IT" sz="2600" dirty="0">
                  <a:ln>
                    <a:noFill/>
                  </a:ln>
                  <a:solidFill>
                    <a:srgbClr val="4F81BD"/>
                  </a:solidFill>
                  <a:effectLst>
                    <a:outerShdw blurRad="38100" dist="25400" dir="5400000" algn="ctr">
                      <a:srgbClr val="6E747A">
                        <a:alpha val="43000"/>
                      </a:srgbClr>
                    </a:outerShdw>
                  </a:effectLst>
                  <a:latin typeface="KaiTi"/>
                  <a:ea typeface="Times New Roman"/>
                  <a:cs typeface="Times New Roman"/>
                </a:rPr>
                <a:t>”</a:t>
              </a:r>
              <a:endParaRPr lang="it-IT" sz="1000" dirty="0">
                <a:effectLst/>
                <a:latin typeface="Calibri"/>
                <a:ea typeface="Times New Roman"/>
                <a:cs typeface="Times New Roman"/>
              </a:endParaRPr>
            </a:p>
          </p:txBody>
        </p:sp>
      </p:grpSp>
      <p:sp>
        <p:nvSpPr>
          <p:cNvPr id="15" name="Rettangolo 14"/>
          <p:cNvSpPr/>
          <p:nvPr/>
        </p:nvSpPr>
        <p:spPr>
          <a:xfrm>
            <a:off x="467544" y="1700808"/>
            <a:ext cx="5040560" cy="4210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6000"/>
              </a:lnSpc>
              <a:spcAft>
                <a:spcPts val="800"/>
              </a:spcAft>
            </a:pPr>
            <a:r>
              <a:rPr lang="it-IT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Giovedì 31 maggio:   </a:t>
            </a:r>
            <a:endParaRPr lang="it-IT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>
              <a:lnSpc>
                <a:spcPct val="106000"/>
              </a:lnSpc>
              <a:spcAft>
                <a:spcPts val="800"/>
              </a:spcAft>
            </a:pPr>
            <a:r>
              <a:rPr lang="it-IT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9.00</a:t>
            </a:r>
            <a:r>
              <a:rPr lang="it-IT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: Apertura festival</a:t>
            </a:r>
            <a:endParaRPr lang="it-IT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>
              <a:lnSpc>
                <a:spcPct val="106000"/>
              </a:lnSpc>
              <a:spcAft>
                <a:spcPts val="800"/>
              </a:spcAft>
            </a:pPr>
            <a:r>
              <a:rPr lang="it-IT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9.00-18.00 </a:t>
            </a:r>
            <a:r>
              <a:rPr lang="it-IT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Laboratori e mostre realizzate dagli studenti, visita  planetario Lanusei</a:t>
            </a:r>
            <a:endParaRPr lang="it-IT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>
              <a:lnSpc>
                <a:spcPct val="106000"/>
              </a:lnSpc>
              <a:spcAft>
                <a:spcPts val="800"/>
              </a:spcAft>
            </a:pPr>
            <a:r>
              <a:rPr lang="it-IT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9.00-18.00</a:t>
            </a:r>
            <a:r>
              <a:rPr lang="it-IT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Laboratori interattivi di psicologia  “ Il colore delle emozioni”</a:t>
            </a:r>
            <a:endParaRPr lang="it-IT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>
              <a:lnSpc>
                <a:spcPct val="106000"/>
              </a:lnSpc>
              <a:spcAft>
                <a:spcPts val="800"/>
              </a:spcAft>
            </a:pPr>
            <a:r>
              <a:rPr lang="it-IT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10.00-18.00 </a:t>
            </a:r>
            <a:r>
              <a:rPr lang="it-IT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Laboratori di informatica realizzati da studenti e  associazioni culturali</a:t>
            </a:r>
            <a:endParaRPr lang="it-IT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>
              <a:lnSpc>
                <a:spcPct val="106000"/>
              </a:lnSpc>
              <a:spcAft>
                <a:spcPts val="800"/>
              </a:spcAft>
            </a:pPr>
            <a:r>
              <a:rPr lang="it-IT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18.30/20.00</a:t>
            </a:r>
            <a:r>
              <a:rPr lang="it-IT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Conferenza spettacolo: “A testa in su’ ” di Alessio </a:t>
            </a:r>
            <a:r>
              <a:rPr lang="it-IT" dirty="0" err="1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Perniola</a:t>
            </a:r>
            <a:r>
              <a:rPr lang="it-IT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, aula consiliare piazza</a:t>
            </a:r>
          </a:p>
          <a:p>
            <a:pPr>
              <a:lnSpc>
                <a:spcPct val="106000"/>
              </a:lnSpc>
              <a:spcAft>
                <a:spcPts val="800"/>
              </a:spcAft>
            </a:pPr>
            <a:r>
              <a:rPr lang="it-IT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21.00/22.00:</a:t>
            </a:r>
            <a:r>
              <a:rPr lang="it-IT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Spettacolo in piazza e giochi</a:t>
            </a:r>
            <a:endParaRPr lang="it-IT" dirty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35092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contenuto 3"/>
          <p:cNvSpPr>
            <a:spLocks noGrp="1"/>
          </p:cNvSpPr>
          <p:nvPr>
            <p:ph idx="1"/>
          </p:nvPr>
        </p:nvSpPr>
        <p:spPr>
          <a:xfrm>
            <a:off x="457200" y="1052736"/>
            <a:ext cx="5698976" cy="5073427"/>
          </a:xfrm>
        </p:spPr>
        <p:txBody>
          <a:bodyPr>
            <a:normAutofit/>
          </a:bodyPr>
          <a:lstStyle/>
          <a:p>
            <a:pPr marL="0" indent="0">
              <a:lnSpc>
                <a:spcPct val="106000"/>
              </a:lnSpc>
              <a:spcAft>
                <a:spcPts val="80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Venerdì: 1 giugno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80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Ore 9.00/18.00: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Laboratori e mostre realizzate dagli studenti, visita Planetario Lanusei</a:t>
            </a:r>
            <a:endParaRPr lang="it-IT" sz="1800" dirty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9.00.00/18.00 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: Laboratori interattivi di psicologia</a:t>
            </a:r>
          </a:p>
          <a:p>
            <a:pPr marL="0" indent="0">
              <a:lnSpc>
                <a:spcPct val="106000"/>
              </a:lnSpc>
              <a:spcAft>
                <a:spcPts val="0"/>
              </a:spcAft>
              <a:buNone/>
            </a:pP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“Il colore delle emozioni”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16.30/ 18.00: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conferenza “Dalle vecchie alle nuove dipendenze, dalla cura alla prevenzione” a cura della dott.ssa Linda Marconi in aula consiliare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18.30/20.00: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Talk di Diego Rizzuto “ Fate il nostro gioco” la matematica come strumento di prevenzione 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21.00/22.00: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Spettacolo in piazza e giochi di logica </a:t>
            </a:r>
            <a:endParaRPr lang="it-IT" sz="1800" dirty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114300" indent="0">
              <a:lnSpc>
                <a:spcPct val="106000"/>
              </a:lnSpc>
              <a:spcAft>
                <a:spcPts val="800"/>
              </a:spcAft>
              <a:buNone/>
            </a:pPr>
            <a:endParaRPr lang="it-IT" sz="2100" dirty="0">
              <a:ea typeface="Calibri"/>
              <a:cs typeface="Times New Roman"/>
            </a:endParaRP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4130074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contenuto 3"/>
          <p:cNvSpPr>
            <a:spLocks noGrp="1"/>
          </p:cNvSpPr>
          <p:nvPr>
            <p:ph idx="1"/>
          </p:nvPr>
        </p:nvSpPr>
        <p:spPr>
          <a:xfrm>
            <a:off x="457200" y="404664"/>
            <a:ext cx="6563072" cy="5721499"/>
          </a:xfrm>
        </p:spPr>
        <p:txBody>
          <a:bodyPr>
            <a:normAutofit/>
          </a:bodyPr>
          <a:lstStyle/>
          <a:p>
            <a:pPr marL="0" indent="0">
              <a:lnSpc>
                <a:spcPct val="106000"/>
              </a:lnSpc>
              <a:spcAft>
                <a:spcPts val="80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Sabato: 2 giugno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80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9.00/18.00: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Laboratori, mostre, spettacoli realizzati dagli studenti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80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9.00.00/ 17.00: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Laboratori interattivi di psicologia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80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9.00/17.00: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Laboratori di informatica in Biblioteca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80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16.00/17.00: 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Presentazione del libro “H&amp;J”  di Paolo Montaldo aula consiliare</a:t>
            </a:r>
            <a:endParaRPr lang="it-IT" sz="1800" dirty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17.00/18.00: 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conferenza spettacolo “</a:t>
            </a:r>
            <a:r>
              <a:rPr lang="it-IT" sz="1800" dirty="0" err="1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InconScienza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” di Ramon </a:t>
            </a:r>
            <a:r>
              <a:rPr lang="it-IT" sz="1800" dirty="0" err="1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Pilia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aula consiliare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18.00/19.30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: Conferenza Dott. Fiorillo ( </a:t>
            </a:r>
            <a:r>
              <a:rPr lang="it-IT" sz="1800" dirty="0" err="1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ProgeNia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)“Il complesso network biologico che ci governa”   Aula consiliare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9.00/18.00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: Allenamenti e torneo di scacchi  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20.00/22.00: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Spettacolo di chiusura in piazza, premiazioni laboratori e startup, giochi e degustazioni</a:t>
            </a:r>
            <a:endParaRPr lang="it-IT" sz="1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495215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contenuto 3"/>
          <p:cNvSpPr>
            <a:spLocks noGrp="1"/>
          </p:cNvSpPr>
          <p:nvPr>
            <p:ph idx="1"/>
          </p:nvPr>
        </p:nvSpPr>
        <p:spPr>
          <a:xfrm>
            <a:off x="457200" y="692696"/>
            <a:ext cx="6347048" cy="5433467"/>
          </a:xfrm>
        </p:spPr>
        <p:txBody>
          <a:bodyPr>
            <a:normAutofit/>
          </a:bodyPr>
          <a:lstStyle/>
          <a:p>
            <a:pPr marL="0" indent="0">
              <a:lnSpc>
                <a:spcPct val="106000"/>
              </a:lnSpc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Domenica: 3 giugno</a:t>
            </a:r>
          </a:p>
          <a:p>
            <a:pPr marL="0" indent="0">
              <a:lnSpc>
                <a:spcPct val="106000"/>
              </a:lnSpc>
              <a:buNone/>
            </a:pPr>
            <a:r>
              <a:rPr lang="it-IT" sz="1100" dirty="0" smtClean="0"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(presso il Cantiere San Cristoforo dell’Agenzia </a:t>
            </a:r>
            <a:r>
              <a:rPr lang="it-IT" sz="1100" dirty="0" err="1" smtClean="0"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Forestas</a:t>
            </a:r>
            <a:r>
              <a:rPr lang="it-IT" sz="1100" dirty="0" smtClean="0"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</a:t>
            </a:r>
            <a:r>
              <a:rPr lang="it-IT" sz="1100" dirty="0" err="1" smtClean="0"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mella</a:t>
            </a:r>
            <a:r>
              <a:rPr lang="it-IT" sz="1100" dirty="0" smtClean="0"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SS </a:t>
            </a:r>
            <a:r>
              <a:rPr lang="it-IT" sz="1100" smtClean="0"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389 </a:t>
            </a:r>
            <a:r>
              <a:rPr lang="it-IT" sz="1100" smtClean="0"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km 177)</a:t>
            </a:r>
            <a:endParaRPr lang="it-IT" sz="11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buNone/>
            </a:pPr>
            <a:endParaRPr lang="it-IT" sz="11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80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9.00/ 19.00: “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Vivere il bosco” laboratori, percorsi, conferenze con: </a:t>
            </a:r>
            <a:r>
              <a:rPr lang="it-IT" sz="1800" dirty="0" err="1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Forestas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, </a:t>
            </a:r>
            <a:r>
              <a:rPr lang="it-IT" sz="1800" dirty="0" err="1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UniNuoro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, </a:t>
            </a:r>
            <a:r>
              <a:rPr lang="it-IT" sz="1800" dirty="0" err="1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Laore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, </a:t>
            </a:r>
            <a:r>
              <a:rPr lang="it-IT" sz="1800" dirty="0" err="1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ScienzaSocietaScienza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Cagliari, Punti di Vista, associazioni culturali e sportive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80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13.00/15.00: 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pranzo nel bosco organizzato da trac con  cibi tradizionali </a:t>
            </a:r>
            <a:endParaRPr lang="it-IT" sz="1800" dirty="0" smtClean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06000"/>
              </a:lnSpc>
              <a:spcAft>
                <a:spcPts val="800"/>
              </a:spcAft>
              <a:buNone/>
            </a:pPr>
            <a:r>
              <a:rPr lang="it-IT" sz="1800" b="1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Ore 10.00/ 17.00</a:t>
            </a:r>
            <a:r>
              <a:rPr lang="it-IT" sz="1800" dirty="0" smtClean="0"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: Festa dell’albero; consegna gratuita di piantine dal vivaio e assaggio di ciliegie </a:t>
            </a:r>
            <a:endParaRPr lang="it-IT" sz="1800" dirty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endParaRPr lang="it-IT" dirty="0" smtClean="0"/>
          </a:p>
        </p:txBody>
      </p:sp>
    </p:spTree>
    <p:extLst>
      <p:ext uri="{BB962C8B-B14F-4D97-AF65-F5344CB8AC3E}">
        <p14:creationId xmlns:p14="http://schemas.microsoft.com/office/powerpoint/2010/main" val="22571532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egnaposto contenuto 6"/>
          <p:cNvSpPr>
            <a:spLocks noGrp="1"/>
          </p:cNvSpPr>
          <p:nvPr>
            <p:ph idx="1"/>
          </p:nvPr>
        </p:nvSpPr>
        <p:spPr>
          <a:xfrm>
            <a:off x="323528" y="404664"/>
            <a:ext cx="7704856" cy="5976664"/>
          </a:xfrm>
        </p:spPr>
        <p:txBody>
          <a:bodyPr>
            <a:normAutofit fontScale="25000" lnSpcReduction="20000"/>
          </a:bodyPr>
          <a:lstStyle/>
          <a:p>
            <a:pPr marL="0" indent="0" algn="just">
              <a:lnSpc>
                <a:spcPct val="120000"/>
              </a:lnSpc>
              <a:spcBef>
                <a:spcPts val="500"/>
              </a:spcBef>
              <a:spcAft>
                <a:spcPts val="1000"/>
              </a:spcAft>
              <a:buNone/>
            </a:pPr>
            <a:r>
              <a:rPr lang="it-IT" sz="4000" b="1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Hanno partecipato all’organizzazione:</a:t>
            </a:r>
            <a:endParaRPr lang="it-IT" sz="4000" b="1" dirty="0">
              <a:ea typeface="Times New Roman"/>
              <a:cs typeface="Times New Roman"/>
            </a:endParaRPr>
          </a:p>
          <a:p>
            <a:pPr algn="just">
              <a:lnSpc>
                <a:spcPct val="120000"/>
              </a:lnSpc>
              <a:spcBef>
                <a:spcPts val="500"/>
              </a:spcBef>
              <a:spcAft>
                <a:spcPts val="1000"/>
              </a:spcAft>
            </a:pPr>
            <a:r>
              <a:rPr lang="it-IT" sz="4000" b="1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 </a:t>
            </a:r>
            <a:endParaRPr lang="it-IT" sz="4000" b="1" dirty="0">
              <a:ea typeface="Times New Roman"/>
              <a:cs typeface="Times New Roman"/>
            </a:endParaRPr>
          </a:p>
          <a:p>
            <a:pPr lvl="0" algn="just">
              <a:lnSpc>
                <a:spcPct val="120000"/>
              </a:lnSpc>
              <a:spcBef>
                <a:spcPts val="500"/>
              </a:spcBef>
              <a:spcAft>
                <a:spcPts val="1000"/>
              </a:spcAft>
              <a:buFont typeface="Symbol"/>
              <a:buChar char=""/>
            </a:pPr>
            <a:r>
              <a:rPr lang="it-IT" sz="4000" b="1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Comitato direttivo: </a:t>
            </a:r>
            <a:endParaRPr lang="it-IT" sz="4000" b="1" dirty="0">
              <a:ea typeface="Times New Roman"/>
              <a:cs typeface="Times New Roman"/>
            </a:endParaRPr>
          </a:p>
          <a:p>
            <a:pPr marL="449580" algn="just">
              <a:lnSpc>
                <a:spcPct val="120000"/>
              </a:lnSpc>
              <a:spcBef>
                <a:spcPts val="500"/>
              </a:spcBef>
              <a:spcAft>
                <a:spcPts val="1000"/>
              </a:spcAf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Marco Melis (Sindaco del Comune di Arzana), Giovanna Loddo (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Ass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.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Iklos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), Marcello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Garau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 (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Ass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.</a:t>
            </a:r>
            <a:endParaRPr lang="it-IT" sz="4000" dirty="0">
              <a:ea typeface="Times New Roman"/>
              <a:cs typeface="Times New Roman"/>
            </a:endParaRPr>
          </a:p>
          <a:p>
            <a:pPr marL="449580" algn="just">
              <a:lnSpc>
                <a:spcPct val="120000"/>
              </a:lnSpc>
              <a:spcBef>
                <a:spcPts val="500"/>
              </a:spcBef>
              <a:spcAft>
                <a:spcPts val="1000"/>
              </a:spcAft>
            </a:pP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Iklos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), Nicola Mannai (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Ass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,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Iklos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), Mariano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Uccheddu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 (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Ass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.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Iklos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)</a:t>
            </a:r>
            <a:endParaRPr lang="it-IT" sz="4000" dirty="0">
              <a:ea typeface="Times New Roman"/>
              <a:cs typeface="Times New Roman"/>
            </a:endParaRPr>
          </a:p>
          <a:p>
            <a:pPr lvl="0" algn="just">
              <a:lnSpc>
                <a:spcPct val="120000"/>
              </a:lnSpc>
              <a:spcBef>
                <a:spcPts val="500"/>
              </a:spcBef>
              <a:spcAft>
                <a:spcPts val="1000"/>
              </a:spcAft>
              <a:buFont typeface="Symbol"/>
              <a:buChar char=""/>
            </a:pPr>
            <a:r>
              <a:rPr lang="it-IT" sz="4000" b="1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Comitato Scientifico:</a:t>
            </a:r>
            <a:endParaRPr lang="it-IT" sz="4000" b="1" dirty="0">
              <a:ea typeface="Times New Roman"/>
              <a:cs typeface="Times New Roman"/>
            </a:endParaRPr>
          </a:p>
          <a:p>
            <a:pPr marL="449580" algn="just">
              <a:lnSpc>
                <a:spcPct val="120000"/>
              </a:lnSpc>
              <a:spcBef>
                <a:spcPts val="500"/>
              </a:spcBef>
              <a:spcAft>
                <a:spcPts val="600"/>
              </a:spcAf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Alessio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Perniola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 (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Multiversi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), Edoardo Fiorillo (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ProgeNia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),  </a:t>
            </a:r>
            <a:endParaRPr lang="it-IT" sz="4000" dirty="0">
              <a:ea typeface="Times New Roman"/>
              <a:cs typeface="Times New Roman"/>
            </a:endParaRPr>
          </a:p>
          <a:p>
            <a:pPr marL="449580" algn="just">
              <a:lnSpc>
                <a:spcPct val="120000"/>
              </a:lnSpc>
              <a:spcBef>
                <a:spcPts val="500"/>
              </a:spcBef>
              <a:spcAft>
                <a:spcPts val="600"/>
              </a:spcAf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Fabrizio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Mureddu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 (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UniNuoro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), Ciriaco Loddo (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Laore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), </a:t>
            </a:r>
            <a:endParaRPr lang="it-IT" sz="4000" dirty="0">
              <a:ea typeface="Times New Roman"/>
              <a:cs typeface="Times New Roman"/>
            </a:endParaRPr>
          </a:p>
          <a:p>
            <a:pPr marL="449580" algn="just">
              <a:lnSpc>
                <a:spcPct val="120000"/>
              </a:lnSpc>
              <a:spcBef>
                <a:spcPts val="500"/>
              </a:spcBef>
              <a:spcAft>
                <a:spcPts val="600"/>
              </a:spcAf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Giorgio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Dendi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 (Festival di Giochi Matematici, Caldè), </a:t>
            </a:r>
            <a:endParaRPr lang="it-IT" sz="4000" dirty="0">
              <a:ea typeface="Times New Roman"/>
              <a:cs typeface="Times New Roman"/>
            </a:endParaRPr>
          </a:p>
          <a:p>
            <a:pPr marL="449580" algn="just">
              <a:lnSpc>
                <a:spcPct val="120000"/>
              </a:lnSpc>
              <a:spcBef>
                <a:spcPts val="500"/>
              </a:spcBef>
              <a:spcAft>
                <a:spcPts val="600"/>
              </a:spcAf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Ramon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Pilia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 (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Chentuconcas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), Andrea Mameli (Linguaggio Macchine), </a:t>
            </a:r>
            <a:endParaRPr lang="it-IT" sz="4000" dirty="0">
              <a:ea typeface="Times New Roman"/>
              <a:cs typeface="Times New Roman"/>
            </a:endParaRPr>
          </a:p>
          <a:p>
            <a:pPr marL="449580" algn="just">
              <a:lnSpc>
                <a:spcPct val="120000"/>
              </a:lnSpc>
              <a:spcBef>
                <a:spcPts val="500"/>
              </a:spcBef>
              <a:spcAft>
                <a:spcPts val="600"/>
              </a:spcAf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Francesco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Atzeni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 (Festival delle Scienze Cagliari), </a:t>
            </a:r>
            <a:endParaRPr lang="it-IT" sz="4000" dirty="0">
              <a:ea typeface="Times New Roman"/>
              <a:cs typeface="Times New Roman"/>
            </a:endParaRPr>
          </a:p>
          <a:p>
            <a:pPr marL="449580" algn="just">
              <a:lnSpc>
                <a:spcPct val="120000"/>
              </a:lnSpc>
              <a:spcBef>
                <a:spcPts val="500"/>
              </a:spcBef>
              <a:spcAft>
                <a:spcPts val="600"/>
              </a:spcAf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Luca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Gasole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 e Mara Lasi (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Ass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. Punti di Vista ), </a:t>
            </a:r>
            <a:endParaRPr lang="it-IT" sz="4000" dirty="0">
              <a:ea typeface="Times New Roman"/>
              <a:cs typeface="Times New Roman"/>
            </a:endParaRPr>
          </a:p>
          <a:p>
            <a:pPr marL="449580" algn="just">
              <a:lnSpc>
                <a:spcPct val="120000"/>
              </a:lnSpc>
              <a:spcBef>
                <a:spcPts val="500"/>
              </a:spcBef>
              <a:spcAft>
                <a:spcPts val="600"/>
              </a:spcAf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Pietro Olla (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Circoscienze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)</a:t>
            </a:r>
            <a:endParaRPr lang="it-IT" sz="4000" dirty="0">
              <a:ea typeface="Times New Roman"/>
              <a:cs typeface="Times New Roman"/>
            </a:endParaRPr>
          </a:p>
          <a:p>
            <a:pPr lvl="0" algn="just">
              <a:lnSpc>
                <a:spcPct val="120000"/>
              </a:lnSpc>
              <a:spcBef>
                <a:spcPts val="500"/>
              </a:spcBef>
              <a:spcAft>
                <a:spcPts val="1000"/>
              </a:spcAft>
              <a:buFont typeface="Symbol"/>
              <a:buChar char=""/>
            </a:pPr>
            <a:r>
              <a:rPr lang="it-IT" sz="4000" b="1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Partner:</a:t>
            </a:r>
            <a:endParaRPr lang="it-IT" sz="4000" b="1" dirty="0">
              <a:ea typeface="Times New Roman"/>
              <a:cs typeface="Times New Roman"/>
            </a:endParaRPr>
          </a:p>
          <a:p>
            <a:pPr marL="449580">
              <a:lnSpc>
                <a:spcPct val="120000"/>
              </a:lnSpc>
              <a:spcBef>
                <a:spcPts val="500"/>
              </a:spcBef>
              <a:spcAft>
                <a:spcPts val="0"/>
              </a:spcAft>
              <a:tabLst>
                <a:tab pos="495300" algn="l"/>
              </a:tabLs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Circolo matematico “M. Gardner” Castelveccana,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Wlo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 World –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Multiversi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 divulgazione scientifica</a:t>
            </a:r>
            <a:endParaRPr lang="it-IT" sz="4000" dirty="0">
              <a:ea typeface="Times New Roman"/>
              <a:cs typeface="Times New Roman"/>
            </a:endParaRPr>
          </a:p>
          <a:p>
            <a:pPr marL="449580">
              <a:lnSpc>
                <a:spcPct val="120000"/>
              </a:lnSpc>
              <a:spcBef>
                <a:spcPts val="500"/>
              </a:spcBef>
              <a:spcAft>
                <a:spcPts val="0"/>
              </a:spcAft>
              <a:tabLst>
                <a:tab pos="495300" algn="l"/>
              </a:tabLs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Associazione Punti di Vista, Rete divulgatori scientifici Sardi, CRS4, Università di Nuoro, Università di Cagliari facoltà di Scienze delle terra, Università Sassari facoltà di Architettura, Centro ricerche “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Progenia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“ Lanusei, </a:t>
            </a:r>
            <a:r>
              <a:rPr lang="it-IT" sz="4000" dirty="0" err="1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Laore</a:t>
            </a: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, Festival delle Scienze Cagliari</a:t>
            </a:r>
            <a:endParaRPr lang="it-IT" sz="4000" dirty="0">
              <a:ea typeface="Times New Roman"/>
              <a:cs typeface="Times New Roman"/>
            </a:endParaRPr>
          </a:p>
          <a:p>
            <a:pPr marL="449580">
              <a:lnSpc>
                <a:spcPct val="120000"/>
              </a:lnSpc>
              <a:spcBef>
                <a:spcPts val="500"/>
              </a:spcBef>
              <a:spcAft>
                <a:spcPts val="0"/>
              </a:spcAft>
              <a:tabLst>
                <a:tab pos="495300" algn="l"/>
              </a:tabLs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Istituto comprensivo di Ilbono, con le scuole di Arzana, Elini ed Ilbono</a:t>
            </a:r>
            <a:endParaRPr lang="it-IT" sz="4000" dirty="0">
              <a:ea typeface="Times New Roman"/>
              <a:cs typeface="Times New Roman"/>
            </a:endParaRPr>
          </a:p>
          <a:p>
            <a:pPr marL="449580" algn="just">
              <a:lnSpc>
                <a:spcPct val="120000"/>
              </a:lnSpc>
              <a:spcBef>
                <a:spcPts val="500"/>
              </a:spcBef>
              <a:spcAft>
                <a:spcPts val="1000"/>
              </a:spcAf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Istituto Comprensivo di Lanusei</a:t>
            </a:r>
            <a:endParaRPr lang="it-IT" sz="4000" dirty="0">
              <a:ea typeface="Times New Roman"/>
              <a:cs typeface="Times New Roman"/>
            </a:endParaRPr>
          </a:p>
          <a:p>
            <a:pPr marL="449580" algn="just">
              <a:lnSpc>
                <a:spcPct val="120000"/>
              </a:lnSpc>
              <a:spcBef>
                <a:spcPts val="500"/>
              </a:spcBef>
              <a:spcAft>
                <a:spcPts val="1000"/>
              </a:spcAft>
            </a:pPr>
            <a:r>
              <a:rPr lang="it-IT" sz="4000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Istituto di istruzione superiore Leonardo da Vinci </a:t>
            </a:r>
            <a:endParaRPr lang="it-IT" sz="4000" dirty="0">
              <a:ea typeface="Times New Roman"/>
              <a:cs typeface="Times New Roman"/>
            </a:endParaRPr>
          </a:p>
          <a:p>
            <a:pPr marL="0" indent="0" algn="just">
              <a:lnSpc>
                <a:spcPct val="120000"/>
              </a:lnSpc>
              <a:spcBef>
                <a:spcPts val="500"/>
              </a:spcBef>
              <a:spcAft>
                <a:spcPts val="1000"/>
              </a:spcAft>
              <a:buNone/>
            </a:pPr>
            <a:r>
              <a:rPr lang="it-IT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 </a:t>
            </a:r>
            <a:endParaRPr lang="it-IT" sz="2400" dirty="0">
              <a:ea typeface="Times New Roman"/>
              <a:cs typeface="Times New Roman"/>
            </a:endParaRP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30712244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149</TotalTime>
  <Words>352</Words>
  <Application>Microsoft Office PowerPoint</Application>
  <PresentationFormat>Presentazione su schermo (4:3)</PresentationFormat>
  <Paragraphs>51</Paragraphs>
  <Slides>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5</vt:i4>
      </vt:variant>
    </vt:vector>
  </HeadingPairs>
  <TitlesOfParts>
    <vt:vector size="6" baseType="lpstr"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Cecilia</dc:creator>
  <cp:lastModifiedBy>Cecilia</cp:lastModifiedBy>
  <cp:revision>7</cp:revision>
  <dcterms:created xsi:type="dcterms:W3CDTF">2018-05-04T08:15:53Z</dcterms:created>
  <dcterms:modified xsi:type="dcterms:W3CDTF">2018-05-04T10:52:25Z</dcterms:modified>
</cp:coreProperties>
</file>

<file path=docProps/thumbnail.jpeg>
</file>